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7" r:id="rId2"/>
    <p:sldId id="260" r:id="rId3"/>
    <p:sldId id="265" r:id="rId4"/>
    <p:sldId id="277" r:id="rId5"/>
    <p:sldId id="276" r:id="rId6"/>
    <p:sldId id="275" r:id="rId7"/>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C58C08F-0BBE-4DF0-8CAE-DCA6285650EC}" v="14" dt="2025-10-13T14:22:34.88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4286"/>
    <p:restoredTop sz="94676"/>
  </p:normalViewPr>
  <p:slideViewPr>
    <p:cSldViewPr snapToGrid="0">
      <p:cViewPr varScale="1">
        <p:scale>
          <a:sx n="166" d="100"/>
          <a:sy n="166" d="100"/>
        </p:scale>
        <p:origin x="1560" y="1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om Banks" userId="e4003a43-4ad7-4d79-a39f-00cbc6e3a0d5" providerId="ADAL" clId="{2BA1BF5F-D185-4BEB-8BE1-79F946DF3B67}"/>
    <pc:docChg chg="undo custSel addSld delSld modSld">
      <pc:chgData name="Tom Banks" userId="e4003a43-4ad7-4d79-a39f-00cbc6e3a0d5" providerId="ADAL" clId="{2BA1BF5F-D185-4BEB-8BE1-79F946DF3B67}" dt="2025-10-13T14:22:34.885" v="156"/>
      <pc:docMkLst>
        <pc:docMk/>
      </pc:docMkLst>
      <pc:sldChg chg="modSp mod">
        <pc:chgData name="Tom Banks" userId="e4003a43-4ad7-4d79-a39f-00cbc6e3a0d5" providerId="ADAL" clId="{2BA1BF5F-D185-4BEB-8BE1-79F946DF3B67}" dt="2025-10-13T14:11:36.659" v="46" actId="14100"/>
        <pc:sldMkLst>
          <pc:docMk/>
          <pc:sldMk cId="3049483886" sldId="258"/>
        </pc:sldMkLst>
        <pc:spChg chg="mod">
          <ac:chgData name="Tom Banks" userId="e4003a43-4ad7-4d79-a39f-00cbc6e3a0d5" providerId="ADAL" clId="{2BA1BF5F-D185-4BEB-8BE1-79F946DF3B67}" dt="2025-10-13T14:11:36.659" v="46" actId="14100"/>
          <ac:spMkLst>
            <pc:docMk/>
            <pc:sldMk cId="3049483886" sldId="258"/>
            <ac:spMk id="6" creationId="{E75BBE26-0E13-8E2A-5BAF-A450B00A85BD}"/>
          </ac:spMkLst>
        </pc:spChg>
      </pc:sldChg>
      <pc:sldChg chg="modSp mod">
        <pc:chgData name="Tom Banks" userId="e4003a43-4ad7-4d79-a39f-00cbc6e3a0d5" providerId="ADAL" clId="{2BA1BF5F-D185-4BEB-8BE1-79F946DF3B67}" dt="2025-10-13T14:12:23.014" v="51" actId="20577"/>
        <pc:sldMkLst>
          <pc:docMk/>
          <pc:sldMk cId="191243481" sldId="259"/>
        </pc:sldMkLst>
        <pc:spChg chg="mod">
          <ac:chgData name="Tom Banks" userId="e4003a43-4ad7-4d79-a39f-00cbc6e3a0d5" providerId="ADAL" clId="{2BA1BF5F-D185-4BEB-8BE1-79F946DF3B67}" dt="2025-10-13T14:12:23.014" v="51" actId="20577"/>
          <ac:spMkLst>
            <pc:docMk/>
            <pc:sldMk cId="191243481" sldId="259"/>
            <ac:spMk id="6" creationId="{61D9F60F-F13B-1086-50C1-85D73CC0740F}"/>
          </ac:spMkLst>
        </pc:spChg>
      </pc:sldChg>
      <pc:sldChg chg="modSp mod">
        <pc:chgData name="Tom Banks" userId="e4003a43-4ad7-4d79-a39f-00cbc6e3a0d5" providerId="ADAL" clId="{2BA1BF5F-D185-4BEB-8BE1-79F946DF3B67}" dt="2025-10-13T14:16:54.551" v="109" actId="1076"/>
        <pc:sldMkLst>
          <pc:docMk/>
          <pc:sldMk cId="3356791903" sldId="260"/>
        </pc:sldMkLst>
        <pc:spChg chg="mod">
          <ac:chgData name="Tom Banks" userId="e4003a43-4ad7-4d79-a39f-00cbc6e3a0d5" providerId="ADAL" clId="{2BA1BF5F-D185-4BEB-8BE1-79F946DF3B67}" dt="2025-10-13T14:16:30.567" v="108" actId="12"/>
          <ac:spMkLst>
            <pc:docMk/>
            <pc:sldMk cId="3356791903" sldId="260"/>
            <ac:spMk id="2" creationId="{DF6A6CD2-88E8-9610-81B4-3451EA6069CB}"/>
          </ac:spMkLst>
        </pc:spChg>
        <pc:graphicFrameChg chg="mod">
          <ac:chgData name="Tom Banks" userId="e4003a43-4ad7-4d79-a39f-00cbc6e3a0d5" providerId="ADAL" clId="{2BA1BF5F-D185-4BEB-8BE1-79F946DF3B67}" dt="2025-10-13T14:16:54.551" v="109" actId="1076"/>
          <ac:graphicFrameMkLst>
            <pc:docMk/>
            <pc:sldMk cId="3356791903" sldId="260"/>
            <ac:graphicFrameMk id="5" creationId="{5A182FA8-E1AB-D63D-6ECD-2D907EE595F6}"/>
          </ac:graphicFrameMkLst>
        </pc:graphicFrameChg>
      </pc:sldChg>
      <pc:sldChg chg="modSp mod">
        <pc:chgData name="Tom Banks" userId="e4003a43-4ad7-4d79-a39f-00cbc6e3a0d5" providerId="ADAL" clId="{2BA1BF5F-D185-4BEB-8BE1-79F946DF3B67}" dt="2025-10-13T14:21:09.419" v="140" actId="20577"/>
        <pc:sldMkLst>
          <pc:docMk/>
          <pc:sldMk cId="3285007833" sldId="261"/>
        </pc:sldMkLst>
        <pc:spChg chg="mod">
          <ac:chgData name="Tom Banks" userId="e4003a43-4ad7-4d79-a39f-00cbc6e3a0d5" providerId="ADAL" clId="{2BA1BF5F-D185-4BEB-8BE1-79F946DF3B67}" dt="2025-10-13T14:20:38.941" v="139" actId="2711"/>
          <ac:spMkLst>
            <pc:docMk/>
            <pc:sldMk cId="3285007833" sldId="261"/>
            <ac:spMk id="2" creationId="{282A97B3-2922-B00E-5223-36C9D9090A0A}"/>
          </ac:spMkLst>
        </pc:spChg>
        <pc:spChg chg="mod">
          <ac:chgData name="Tom Banks" userId="e4003a43-4ad7-4d79-a39f-00cbc6e3a0d5" providerId="ADAL" clId="{2BA1BF5F-D185-4BEB-8BE1-79F946DF3B67}" dt="2025-10-13T14:21:09.419" v="140" actId="20577"/>
          <ac:spMkLst>
            <pc:docMk/>
            <pc:sldMk cId="3285007833" sldId="261"/>
            <ac:spMk id="4" creationId="{04783345-C545-CED1-568E-A1725BB54AFE}"/>
          </ac:spMkLst>
        </pc:spChg>
        <pc:picChg chg="mod">
          <ac:chgData name="Tom Banks" userId="e4003a43-4ad7-4d79-a39f-00cbc6e3a0d5" providerId="ADAL" clId="{2BA1BF5F-D185-4BEB-8BE1-79F946DF3B67}" dt="2025-10-13T14:18:42.029" v="111" actId="1076"/>
          <ac:picMkLst>
            <pc:docMk/>
            <pc:sldMk cId="3285007833" sldId="261"/>
            <ac:picMk id="3" creationId="{B16F9FF0-9213-3BFF-5463-418DC945D99B}"/>
          </ac:picMkLst>
        </pc:picChg>
      </pc:sldChg>
      <pc:sldChg chg="addSp delSp modSp mod">
        <pc:chgData name="Tom Banks" userId="e4003a43-4ad7-4d79-a39f-00cbc6e3a0d5" providerId="ADAL" clId="{2BA1BF5F-D185-4BEB-8BE1-79F946DF3B67}" dt="2025-10-13T14:13:44.936" v="63" actId="20577"/>
        <pc:sldMkLst>
          <pc:docMk/>
          <pc:sldMk cId="2755977508" sldId="262"/>
        </pc:sldMkLst>
        <pc:spChg chg="del">
          <ac:chgData name="Tom Banks" userId="e4003a43-4ad7-4d79-a39f-00cbc6e3a0d5" providerId="ADAL" clId="{2BA1BF5F-D185-4BEB-8BE1-79F946DF3B67}" dt="2025-10-13T14:13:17.081" v="56" actId="478"/>
          <ac:spMkLst>
            <pc:docMk/>
            <pc:sldMk cId="2755977508" sldId="262"/>
            <ac:spMk id="2" creationId="{623E1137-5874-5AF5-E33D-0283DCF09A03}"/>
          </ac:spMkLst>
        </pc:spChg>
        <pc:graphicFrameChg chg="mod modGraphic">
          <ac:chgData name="Tom Banks" userId="e4003a43-4ad7-4d79-a39f-00cbc6e3a0d5" providerId="ADAL" clId="{2BA1BF5F-D185-4BEB-8BE1-79F946DF3B67}" dt="2025-10-13T14:13:44.936" v="63" actId="20577"/>
          <ac:graphicFrameMkLst>
            <pc:docMk/>
            <pc:sldMk cId="2755977508" sldId="262"/>
            <ac:graphicFrameMk id="5" creationId="{BB7A6755-CF87-7230-570A-7309BBAF653F}"/>
          </ac:graphicFrameMkLst>
        </pc:graphicFrameChg>
        <pc:picChg chg="del">
          <ac:chgData name="Tom Banks" userId="e4003a43-4ad7-4d79-a39f-00cbc6e3a0d5" providerId="ADAL" clId="{2BA1BF5F-D185-4BEB-8BE1-79F946DF3B67}" dt="2025-10-13T14:13:03.993" v="52" actId="478"/>
          <ac:picMkLst>
            <pc:docMk/>
            <pc:sldMk cId="2755977508" sldId="262"/>
            <ac:picMk id="3" creationId="{CFE197E3-816B-103F-5443-0FF70B38E1D9}"/>
          </ac:picMkLst>
        </pc:picChg>
        <pc:picChg chg="add mod ord">
          <ac:chgData name="Tom Banks" userId="e4003a43-4ad7-4d79-a39f-00cbc6e3a0d5" providerId="ADAL" clId="{2BA1BF5F-D185-4BEB-8BE1-79F946DF3B67}" dt="2025-10-13T14:13:33.578" v="60" actId="1076"/>
          <ac:picMkLst>
            <pc:docMk/>
            <pc:sldMk cId="2755977508" sldId="262"/>
            <ac:picMk id="6" creationId="{B56A260E-BF05-0A5C-4E38-14F45B4DA304}"/>
          </ac:picMkLst>
        </pc:picChg>
      </pc:sldChg>
      <pc:sldChg chg="addSp delSp modSp mod">
        <pc:chgData name="Tom Banks" userId="e4003a43-4ad7-4d79-a39f-00cbc6e3a0d5" providerId="ADAL" clId="{2BA1BF5F-D185-4BEB-8BE1-79F946DF3B67}" dt="2025-10-13T14:15:17.769" v="75" actId="14734"/>
        <pc:sldMkLst>
          <pc:docMk/>
          <pc:sldMk cId="2212214201" sldId="264"/>
        </pc:sldMkLst>
        <pc:spChg chg="del">
          <ac:chgData name="Tom Banks" userId="e4003a43-4ad7-4d79-a39f-00cbc6e3a0d5" providerId="ADAL" clId="{2BA1BF5F-D185-4BEB-8BE1-79F946DF3B67}" dt="2025-10-13T14:14:54.492" v="67" actId="478"/>
          <ac:spMkLst>
            <pc:docMk/>
            <pc:sldMk cId="2212214201" sldId="264"/>
            <ac:spMk id="2" creationId="{1156B0D5-CD92-3A4E-5E05-AA4D983A4A24}"/>
          </ac:spMkLst>
        </pc:spChg>
        <pc:graphicFrameChg chg="mod modGraphic">
          <ac:chgData name="Tom Banks" userId="e4003a43-4ad7-4d79-a39f-00cbc6e3a0d5" providerId="ADAL" clId="{2BA1BF5F-D185-4BEB-8BE1-79F946DF3B67}" dt="2025-10-13T14:15:17.769" v="75" actId="14734"/>
          <ac:graphicFrameMkLst>
            <pc:docMk/>
            <pc:sldMk cId="2212214201" sldId="264"/>
            <ac:graphicFrameMk id="5" creationId="{F9BDBC17-CD2E-90F4-A5E7-9D45B87765A4}"/>
          </ac:graphicFrameMkLst>
        </pc:graphicFrameChg>
        <pc:picChg chg="del">
          <ac:chgData name="Tom Banks" userId="e4003a43-4ad7-4d79-a39f-00cbc6e3a0d5" providerId="ADAL" clId="{2BA1BF5F-D185-4BEB-8BE1-79F946DF3B67}" dt="2025-10-13T14:14:47.417" v="64" actId="478"/>
          <ac:picMkLst>
            <pc:docMk/>
            <pc:sldMk cId="2212214201" sldId="264"/>
            <ac:picMk id="3" creationId="{1C0FE35C-D015-5924-5AA8-4FAE00537F08}"/>
          </ac:picMkLst>
        </pc:picChg>
        <pc:picChg chg="add mod ord">
          <ac:chgData name="Tom Banks" userId="e4003a43-4ad7-4d79-a39f-00cbc6e3a0d5" providerId="ADAL" clId="{2BA1BF5F-D185-4BEB-8BE1-79F946DF3B67}" dt="2025-10-13T14:14:52.508" v="66" actId="167"/>
          <ac:picMkLst>
            <pc:docMk/>
            <pc:sldMk cId="2212214201" sldId="264"/>
            <ac:picMk id="6" creationId="{3AC1E9C2-1C91-6BAC-5047-CE0493D42E70}"/>
          </ac:picMkLst>
        </pc:picChg>
      </pc:sldChg>
      <pc:sldChg chg="delSp modSp mod">
        <pc:chgData name="Tom Banks" userId="e4003a43-4ad7-4d79-a39f-00cbc6e3a0d5" providerId="ADAL" clId="{2BA1BF5F-D185-4BEB-8BE1-79F946DF3B67}" dt="2025-10-13T14:19:47.994" v="117" actId="1076"/>
        <pc:sldMkLst>
          <pc:docMk/>
          <pc:sldMk cId="760599453" sldId="265"/>
        </pc:sldMkLst>
        <pc:spChg chg="del">
          <ac:chgData name="Tom Banks" userId="e4003a43-4ad7-4d79-a39f-00cbc6e3a0d5" providerId="ADAL" clId="{2BA1BF5F-D185-4BEB-8BE1-79F946DF3B67}" dt="2025-10-13T14:18:44.085" v="112" actId="478"/>
          <ac:spMkLst>
            <pc:docMk/>
            <pc:sldMk cId="760599453" sldId="265"/>
            <ac:spMk id="2" creationId="{E8B5FDB1-5538-DC46-5C8D-0386BD9BBC8C}"/>
          </ac:spMkLst>
        </pc:spChg>
        <pc:graphicFrameChg chg="mod modGraphic">
          <ac:chgData name="Tom Banks" userId="e4003a43-4ad7-4d79-a39f-00cbc6e3a0d5" providerId="ADAL" clId="{2BA1BF5F-D185-4BEB-8BE1-79F946DF3B67}" dt="2025-10-13T14:19:47.994" v="117" actId="1076"/>
          <ac:graphicFrameMkLst>
            <pc:docMk/>
            <pc:sldMk cId="760599453" sldId="265"/>
            <ac:graphicFrameMk id="5" creationId="{2BEE4F89-4408-F00A-3DA8-BFCBC572C119}"/>
          </ac:graphicFrameMkLst>
        </pc:graphicFrameChg>
      </pc:sldChg>
      <pc:sldChg chg="modSp mod">
        <pc:chgData name="Tom Banks" userId="e4003a43-4ad7-4d79-a39f-00cbc6e3a0d5" providerId="ADAL" clId="{2BA1BF5F-D185-4BEB-8BE1-79F946DF3B67}" dt="2025-10-13T14:22:18.006" v="148" actId="1076"/>
        <pc:sldMkLst>
          <pc:docMk/>
          <pc:sldMk cId="3120658537" sldId="270"/>
        </pc:sldMkLst>
        <pc:spChg chg="mod">
          <ac:chgData name="Tom Banks" userId="e4003a43-4ad7-4d79-a39f-00cbc6e3a0d5" providerId="ADAL" clId="{2BA1BF5F-D185-4BEB-8BE1-79F946DF3B67}" dt="2025-10-13T14:22:18.006" v="148" actId="1076"/>
          <ac:spMkLst>
            <pc:docMk/>
            <pc:sldMk cId="3120658537" sldId="270"/>
            <ac:spMk id="4" creationId="{1CFA53F3-F0F5-4362-4434-1CA64B94EA7D}"/>
          </ac:spMkLst>
        </pc:spChg>
      </pc:sldChg>
      <pc:sldChg chg="del">
        <pc:chgData name="Tom Banks" userId="e4003a43-4ad7-4d79-a39f-00cbc6e3a0d5" providerId="ADAL" clId="{2BA1BF5F-D185-4BEB-8BE1-79F946DF3B67}" dt="2025-10-13T14:22:24.838" v="151" actId="47"/>
        <pc:sldMkLst>
          <pc:docMk/>
          <pc:sldMk cId="1655039066" sldId="271"/>
        </pc:sldMkLst>
      </pc:sldChg>
      <pc:sldChg chg="del">
        <pc:chgData name="Tom Banks" userId="e4003a43-4ad7-4d79-a39f-00cbc6e3a0d5" providerId="ADAL" clId="{2BA1BF5F-D185-4BEB-8BE1-79F946DF3B67}" dt="2025-10-13T14:22:25.824" v="152" actId="47"/>
        <pc:sldMkLst>
          <pc:docMk/>
          <pc:sldMk cId="1263486907" sldId="272"/>
        </pc:sldMkLst>
      </pc:sldChg>
      <pc:sldChg chg="modSp mod">
        <pc:chgData name="Tom Banks" userId="e4003a43-4ad7-4d79-a39f-00cbc6e3a0d5" providerId="ADAL" clId="{2BA1BF5F-D185-4BEB-8BE1-79F946DF3B67}" dt="2025-10-13T14:21:51.809" v="143" actId="20577"/>
        <pc:sldMkLst>
          <pc:docMk/>
          <pc:sldMk cId="2070466118" sldId="273"/>
        </pc:sldMkLst>
        <pc:spChg chg="mod">
          <ac:chgData name="Tom Banks" userId="e4003a43-4ad7-4d79-a39f-00cbc6e3a0d5" providerId="ADAL" clId="{2BA1BF5F-D185-4BEB-8BE1-79F946DF3B67}" dt="2025-10-13T14:21:51.809" v="143" actId="20577"/>
          <ac:spMkLst>
            <pc:docMk/>
            <pc:sldMk cId="2070466118" sldId="273"/>
            <ac:spMk id="5" creationId="{7C0CE318-2120-E324-9292-5A86D8597144}"/>
          </ac:spMkLst>
        </pc:spChg>
      </pc:sldChg>
      <pc:sldChg chg="add">
        <pc:chgData name="Tom Banks" userId="e4003a43-4ad7-4d79-a39f-00cbc6e3a0d5" providerId="ADAL" clId="{2BA1BF5F-D185-4BEB-8BE1-79F946DF3B67}" dt="2025-10-13T14:22:31.324" v="153"/>
        <pc:sldMkLst>
          <pc:docMk/>
          <pc:sldMk cId="1720532140" sldId="274"/>
        </pc:sldMkLst>
      </pc:sldChg>
      <pc:sldChg chg="add del">
        <pc:chgData name="Tom Banks" userId="e4003a43-4ad7-4d79-a39f-00cbc6e3a0d5" providerId="ADAL" clId="{2BA1BF5F-D185-4BEB-8BE1-79F946DF3B67}" dt="2025-10-13T14:22:24.069" v="150" actId="47"/>
        <pc:sldMkLst>
          <pc:docMk/>
          <pc:sldMk cId="3964462231" sldId="274"/>
        </pc:sldMkLst>
      </pc:sldChg>
      <pc:sldChg chg="add">
        <pc:chgData name="Tom Banks" userId="e4003a43-4ad7-4d79-a39f-00cbc6e3a0d5" providerId="ADAL" clId="{2BA1BF5F-D185-4BEB-8BE1-79F946DF3B67}" dt="2025-10-13T14:22:32.913" v="154"/>
        <pc:sldMkLst>
          <pc:docMk/>
          <pc:sldMk cId="2536211415" sldId="275"/>
        </pc:sldMkLst>
      </pc:sldChg>
      <pc:sldChg chg="add del">
        <pc:chgData name="Tom Banks" userId="e4003a43-4ad7-4d79-a39f-00cbc6e3a0d5" providerId="ADAL" clId="{2BA1BF5F-D185-4BEB-8BE1-79F946DF3B67}" dt="2025-10-13T14:22:22.903" v="149" actId="47"/>
        <pc:sldMkLst>
          <pc:docMk/>
          <pc:sldMk cId="2751133409" sldId="275"/>
        </pc:sldMkLst>
      </pc:sldChg>
      <pc:sldChg chg="add">
        <pc:chgData name="Tom Banks" userId="e4003a43-4ad7-4d79-a39f-00cbc6e3a0d5" providerId="ADAL" clId="{2BA1BF5F-D185-4BEB-8BE1-79F946DF3B67}" dt="2025-10-13T14:22:33.899" v="155"/>
        <pc:sldMkLst>
          <pc:docMk/>
          <pc:sldMk cId="2883864405" sldId="276"/>
        </pc:sldMkLst>
      </pc:sldChg>
      <pc:sldChg chg="add">
        <pc:chgData name="Tom Banks" userId="e4003a43-4ad7-4d79-a39f-00cbc6e3a0d5" providerId="ADAL" clId="{2BA1BF5F-D185-4BEB-8BE1-79F946DF3B67}" dt="2025-10-13T14:22:34.885" v="156"/>
        <pc:sldMkLst>
          <pc:docMk/>
          <pc:sldMk cId="2920400790" sldId="277"/>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7/17/2026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7/17/2026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7/17/2026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7/17/2026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7/17/2026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7/17/2026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(2025/2026)</a:t>
            </a:r>
          </a:p>
        </p:txBody>
      </p:sp>
      <p:sp>
        <p:nvSpPr>
          <p:cNvPr id="2" name="TextBox 1">
            <a:extLst>
              <a:ext uri="{FF2B5EF4-FFF2-40B4-BE49-F238E27FC236}">
                <a16:creationId xmlns:a16="http://schemas.microsoft.com/office/drawing/2014/main" id="{DF6A6CD2-88E8-9610-81B4-3451EA6069CB}"/>
              </a:ext>
            </a:extLst>
          </p:cNvPr>
          <p:cNvSpPr txBox="1"/>
          <p:nvPr/>
        </p:nvSpPr>
        <p:spPr>
          <a:xfrm>
            <a:off x="241825" y="607518"/>
            <a:ext cx="5684413" cy="1561646"/>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Using your whole school priorities, school development plan and previous PE, school sport and physical activity data, set out your aims for the year ahead. </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Think about specific areas of need such as </a:t>
            </a:r>
            <a:r>
              <a:rPr lang="en-US" sz="850" b="1" dirty="0">
                <a:latin typeface="Calibri" panose="020F0502020204030204" pitchFamily="34" charset="0"/>
                <a:cs typeface="Calibri" panose="020F0502020204030204" pitchFamily="34" charset="0"/>
              </a:rPr>
              <a:t>inactive girls, SEND and disadvantaged pupils</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Remember to also input your swimming data and reflections in the table located at the bottom of this page.</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a:t>
            </a: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a:t>
            </a:r>
            <a:r>
              <a:rPr lang="en-US" sz="700" i="1" dirty="0" err="1">
                <a:latin typeface="Calibri" panose="020F0502020204030204" pitchFamily="34" charset="0"/>
                <a:cs typeface="Calibri" panose="020F0502020204030204" pitchFamily="34" charset="0"/>
              </a:rPr>
              <a:t>prioritising</a:t>
            </a:r>
            <a:r>
              <a:rPr lang="en-US" sz="700" i="1" dirty="0">
                <a:latin typeface="Calibri" panose="020F0502020204030204" pitchFamily="34" charset="0"/>
                <a:cs typeface="Calibri" panose="020F0502020204030204" pitchFamily="34" charset="0"/>
              </a:rPr>
              <a:t>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graphicFrame>
        <p:nvGraphicFramePr>
          <p:cNvPr id="5" name="Table 4">
            <a:extLst>
              <a:ext uri="{FF2B5EF4-FFF2-40B4-BE49-F238E27FC236}">
                <a16:creationId xmlns:a16="http://schemas.microsoft.com/office/drawing/2014/main" id="{5A182FA8-E1AB-D63D-6ECD-2D907EE595F6}"/>
              </a:ext>
            </a:extLst>
          </p:cNvPr>
          <p:cNvGraphicFramePr>
            <a:graphicFrameLocks noGrp="1"/>
          </p:cNvGraphicFramePr>
          <p:nvPr>
            <p:extLst>
              <p:ext uri="{D42A27DB-BD31-4B8C-83A1-F6EECF244321}">
                <p14:modId xmlns:p14="http://schemas.microsoft.com/office/powerpoint/2010/main" val="1650267335"/>
              </p:ext>
            </p:extLst>
          </p:nvPr>
        </p:nvGraphicFramePr>
        <p:xfrm>
          <a:off x="315269" y="2272972"/>
          <a:ext cx="5530128" cy="178072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22968">
                  <a:extLst>
                    <a:ext uri="{9D8B030D-6E8A-4147-A177-3AD203B41FA5}">
                      <a16:colId xmlns:a16="http://schemas.microsoft.com/office/drawing/2014/main" val="279180329"/>
                    </a:ext>
                  </a:extLst>
                </a:gridCol>
                <a:gridCol w="1795173">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60% of our current Yr.6 cohort can swim 25m unaided</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rowSpan="3">
                  <a:txBody>
                    <a:bodyPr/>
                    <a:lstStyle/>
                    <a:p>
                      <a:pPr fontAlgn="t"/>
                      <a:r>
                        <a:rPr lang="en-GB" sz="700" b="0" i="0" dirty="0">
                          <a:effectLst/>
                          <a:latin typeface="Calibri" panose="020F0502020204030204" pitchFamily="34" charset="0"/>
                          <a:ea typeface="Calibri" panose="020F0502020204030204" pitchFamily="34" charset="0"/>
                          <a:cs typeface="Calibri" panose="020F0502020204030204" pitchFamily="34" charset="0"/>
                        </a:rPr>
                        <a:t>Attendance issues, limited pool time, and the varying starting points of pupils meant that some children did not receive sufficient practice and instruction to meet the end-of-Key Stage expectations.</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57% of the current Yr.6 cohort can swim 25m unaided using a range of strokes</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vMerge="1">
                  <a:txBody>
                    <a:bodyPr/>
                    <a:lstStyle/>
                    <a:p>
                      <a:endParaRPr lang="en-GB"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55% of the cohort can perform self-rescue in water-based activities.</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vMerge="1">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33567919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BAF56-3D8C-5C56-EC65-F09DDE0E9A3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8FECD63-296E-DB2D-1218-4F9CDBBED92E}"/>
              </a:ext>
            </a:extLst>
          </p:cNvPr>
          <p:cNvPicPr>
            <a:picLocks noChangeAspect="1"/>
          </p:cNvPicPr>
          <p:nvPr/>
        </p:nvPicPr>
        <p:blipFill>
          <a:blip r:embed="rId2"/>
          <a:stretch>
            <a:fillRect/>
          </a:stretch>
        </p:blipFill>
        <p:spPr>
          <a:xfrm>
            <a:off x="-37709" y="0"/>
            <a:ext cx="6201184" cy="4322536"/>
          </a:xfrm>
          <a:prstGeom prst="rect">
            <a:avLst/>
          </a:prstGeom>
        </p:spPr>
      </p:pic>
      <p:sp>
        <p:nvSpPr>
          <p:cNvPr id="4" name="TextBox 3">
            <a:extLst>
              <a:ext uri="{FF2B5EF4-FFF2-40B4-BE49-F238E27FC236}">
                <a16:creationId xmlns:a16="http://schemas.microsoft.com/office/drawing/2014/main" id="{60A9C37A-3E57-4DDF-9242-6A80A0981789}"/>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2BEE4F89-4408-F00A-3DA8-BFCBC572C119}"/>
              </a:ext>
            </a:extLst>
          </p:cNvPr>
          <p:cNvGraphicFramePr>
            <a:graphicFrameLocks noGrp="1"/>
          </p:cNvGraphicFramePr>
          <p:nvPr>
            <p:extLst>
              <p:ext uri="{D42A27DB-BD31-4B8C-83A1-F6EECF244321}">
                <p14:modId xmlns:p14="http://schemas.microsoft.com/office/powerpoint/2010/main" val="1276346518"/>
              </p:ext>
            </p:extLst>
          </p:nvPr>
        </p:nvGraphicFramePr>
        <p:xfrm>
          <a:off x="197588" y="684701"/>
          <a:ext cx="5724635" cy="3475819"/>
        </p:xfrm>
        <a:graphic>
          <a:graphicData uri="http://schemas.openxmlformats.org/drawingml/2006/table">
            <a:tbl>
              <a:tblPr firstRow="1" bandRow="1">
                <a:tableStyleId>{5C22544A-7EE6-4342-B048-85BDC9FD1C3A}</a:tableStyleId>
              </a:tblPr>
              <a:tblGrid>
                <a:gridCol w="1335584">
                  <a:extLst>
                    <a:ext uri="{9D8B030D-6E8A-4147-A177-3AD203B41FA5}">
                      <a16:colId xmlns:a16="http://schemas.microsoft.com/office/drawing/2014/main" val="1397519339"/>
                    </a:ext>
                  </a:extLst>
                </a:gridCol>
                <a:gridCol w="1568297">
                  <a:extLst>
                    <a:ext uri="{9D8B030D-6E8A-4147-A177-3AD203B41FA5}">
                      <a16:colId xmlns:a16="http://schemas.microsoft.com/office/drawing/2014/main" val="279180329"/>
                    </a:ext>
                  </a:extLst>
                </a:gridCol>
                <a:gridCol w="1410377">
                  <a:extLst>
                    <a:ext uri="{9D8B030D-6E8A-4147-A177-3AD203B41FA5}">
                      <a16:colId xmlns:a16="http://schemas.microsoft.com/office/drawing/2014/main" val="1419483341"/>
                    </a:ext>
                  </a:extLst>
                </a:gridCol>
                <a:gridCol w="1410377">
                  <a:extLst>
                    <a:ext uri="{9D8B030D-6E8A-4147-A177-3AD203B41FA5}">
                      <a16:colId xmlns:a16="http://schemas.microsoft.com/office/drawing/2014/main" val="1532179531"/>
                    </a:ext>
                  </a:extLst>
                </a:gridCol>
              </a:tblGrid>
              <a:tr h="260179">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Aim</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Why?</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Key Area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02108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effectLst/>
                          <a:latin typeface="Calibri" panose="020F0502020204030204" pitchFamily="34" charset="0"/>
                          <a:cs typeface="Calibri" panose="020F0502020204030204" pitchFamily="34" charset="0"/>
                        </a:rPr>
                        <a:t>Provide a wide range of free extra curricular clubs for all children to access.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Extra</a:t>
                      </a:r>
                      <a:r>
                        <a:rPr lang="en-US" sz="600" baseline="0" dirty="0">
                          <a:latin typeface="Calibri" panose="020F0502020204030204" pitchFamily="34" charset="0"/>
                          <a:cs typeface="Calibri" panose="020F0502020204030204" pitchFamily="34" charset="0"/>
                        </a:rPr>
                        <a:t>-curricular sports clubs support pupil learning by giving them opportunities to develop skills that they are taught in curricular PE. Clubs are also important spaces for all children, regardless of ability or socio-economic background, to develop social skills, resilience and teamwork. These, we believe, are the building blocks for effective learners.</a:t>
                      </a:r>
                      <a:endParaRPr lang="en-US" sz="600" dirty="0">
                        <a:latin typeface="Calibri" panose="020F0502020204030204" pitchFamily="34" charset="0"/>
                        <a:cs typeface="Calibri" panose="020F0502020204030204" pitchFamily="34" charset="0"/>
                      </a:endParaRPr>
                    </a:p>
                    <a:p>
                      <a:pPr algn="l">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nSpc>
                          <a:spcPct val="124000"/>
                        </a:lnSpc>
                      </a:pPr>
                      <a:r>
                        <a:rPr lang="en-US" sz="600" i="1" dirty="0">
                          <a:latin typeface="Calibri" panose="020F0502020204030204" pitchFamily="34" charset="0"/>
                          <a:cs typeface="Calibri" panose="020F0502020204030204" pitchFamily="34" charset="0"/>
                        </a:rPr>
                        <a:t>Increasing engagement of all pupils in regular physical activity and sporting activities</a:t>
                      </a:r>
                    </a:p>
                    <a:p>
                      <a:pPr algn="l">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Club registers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Clubs timetable</a:t>
                      </a:r>
                    </a:p>
                    <a:p>
                      <a:pPr algn="l">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Develop staff confidence and competence in the delivery of curriculum</a:t>
                      </a:r>
                      <a:r>
                        <a:rPr lang="en-US" sz="600" baseline="0" dirty="0">
                          <a:latin typeface="Calibri" panose="020F0502020204030204" pitchFamily="34" charset="0"/>
                          <a:cs typeface="Calibri" panose="020F0502020204030204" pitchFamily="34" charset="0"/>
                        </a:rPr>
                        <a:t> PE.</a:t>
                      </a: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Ensure quality-first teaching across all year groups so</a:t>
                      </a:r>
                      <a:r>
                        <a:rPr lang="en-US" sz="600" baseline="0" dirty="0">
                          <a:latin typeface="Calibri" panose="020F0502020204030204" pitchFamily="34" charset="0"/>
                          <a:cs typeface="Calibri" panose="020F0502020204030204" pitchFamily="34" charset="0"/>
                        </a:rPr>
                        <a:t> that children continue to access a PE curriculum which is accessible to all and well taught.</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nSpc>
                          <a:spcPct val="124000"/>
                        </a:lnSpc>
                      </a:pPr>
                      <a:r>
                        <a:rPr lang="en-US" sz="600" i="1" dirty="0">
                          <a:latin typeface="Calibri" panose="020F0502020204030204" pitchFamily="34" charset="0"/>
                          <a:cs typeface="Calibri" panose="020F0502020204030204" pitchFamily="34" charset="0"/>
                        </a:rPr>
                        <a:t>Increasing confidence, knowledge and skills of all staff in teaching PE and sporting activities </a:t>
                      </a:r>
                      <a:r>
                        <a:rPr lang="en-US" sz="600" i="1" dirty="0" err="1">
                          <a:latin typeface="Calibri" panose="020F0502020204030204" pitchFamily="34" charset="0"/>
                          <a:cs typeface="Calibri" panose="020F0502020204030204" pitchFamily="34" charset="0"/>
                        </a:rPr>
                        <a:t>prioritising</a:t>
                      </a:r>
                      <a:r>
                        <a:rPr lang="en-US" sz="600" i="1" dirty="0">
                          <a:latin typeface="Calibri" panose="020F0502020204030204" pitchFamily="34" charset="0"/>
                          <a:cs typeface="Calibri" panose="020F0502020204030204" pitchFamily="34" charset="0"/>
                        </a:rPr>
                        <a:t> CPD and training where needed.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CPD logs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Staff</a:t>
                      </a:r>
                      <a:r>
                        <a:rPr lang="en-US" sz="600" baseline="0" dirty="0">
                          <a:latin typeface="Calibri" panose="020F0502020204030204" pitchFamily="34" charset="0"/>
                          <a:cs typeface="Calibri" panose="020F0502020204030204" pitchFamily="34" charset="0"/>
                        </a:rPr>
                        <a:t> meeting logs</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20514327"/>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Provide a wide range of pupils with opportunities to represent school in inter-school sports fixtures.</a:t>
                      </a: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Provide as many pupils as possible, including those who are SEND, with the opportunity to partake in competitive sport</a:t>
                      </a:r>
                      <a:r>
                        <a:rPr lang="en-US" sz="600" baseline="0" dirty="0">
                          <a:latin typeface="Calibri" panose="020F0502020204030204" pitchFamily="34" charset="0"/>
                          <a:cs typeface="Calibri" panose="020F0502020204030204" pitchFamily="34" charset="0"/>
                        </a:rPr>
                        <a:t> against schools in their local area.</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i="1" dirty="0">
                          <a:latin typeface="Calibri" panose="020F0502020204030204" pitchFamily="34" charset="0"/>
                          <a:cs typeface="Calibri" panose="020F0502020204030204" pitchFamily="34" charset="0"/>
                        </a:rPr>
                        <a:t>Increasing participation in competitive sport</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Parental consent letters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School newsletter &amp; Facebook page</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Fixture records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Provide opportunity and resources for all children to be active for 60 </a:t>
                      </a:r>
                      <a:r>
                        <a:rPr lang="en-US" sz="600" dirty="0" err="1">
                          <a:latin typeface="Calibri" panose="020F0502020204030204" pitchFamily="34" charset="0"/>
                          <a:cs typeface="Calibri" panose="020F0502020204030204" pitchFamily="34" charset="0"/>
                        </a:rPr>
                        <a:t>mins</a:t>
                      </a:r>
                      <a:r>
                        <a:rPr lang="en-US" sz="600" dirty="0">
                          <a:latin typeface="Calibri" panose="020F0502020204030204" pitchFamily="34" charset="0"/>
                          <a:cs typeface="Calibri" panose="020F0502020204030204" pitchFamily="34" charset="0"/>
                        </a:rPr>
                        <a:t> each day within school time.</a:t>
                      </a: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Ensure that children are as active as possible during break and lunchtimes by providing a range of equipment and high-quality spaces</a:t>
                      </a:r>
                      <a:r>
                        <a:rPr lang="en-US" sz="600" baseline="0" dirty="0">
                          <a:latin typeface="Calibri" panose="020F0502020204030204" pitchFamily="34" charset="0"/>
                          <a:cs typeface="Calibri" panose="020F0502020204030204" pitchFamily="34" charset="0"/>
                        </a:rPr>
                        <a:t> for them to engage in sport and physical activity during their break periods.</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nSpc>
                          <a:spcPct val="124000"/>
                        </a:lnSpc>
                      </a:pPr>
                      <a:r>
                        <a:rPr lang="en-US" sz="600" i="1" dirty="0">
                          <a:latin typeface="Calibri" panose="020F0502020204030204" pitchFamily="34" charset="0"/>
                          <a:cs typeface="Calibri" panose="020F0502020204030204" pitchFamily="34" charset="0"/>
                        </a:rPr>
                        <a:t>Increasing engagement of all pupils in regular physical activity and sporting activities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Equipment invoices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School Sports Council Minutes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03050298"/>
                  </a:ext>
                </a:extLst>
              </a:tr>
            </a:tbl>
          </a:graphicData>
        </a:graphic>
      </p:graphicFrame>
    </p:spTree>
    <p:extLst>
      <p:ext uri="{BB962C8B-B14F-4D97-AF65-F5344CB8AC3E}">
        <p14:creationId xmlns:p14="http://schemas.microsoft.com/office/powerpoint/2010/main" val="7605994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9E3F4-B61C-457A-E840-C9EE07D9A22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EEA956D-2CFF-5B2C-CD1B-06FDF2099C49}"/>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8956E3B-44E3-C739-9807-F5B3AC764123}"/>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 Extra-curricular club </a:t>
            </a:r>
            <a:r>
              <a:rPr lang="en-US" sz="1200" b="1" dirty="0" err="1">
                <a:latin typeface="Calibri" panose="020F0502020204030204" pitchFamily="34" charset="0"/>
                <a:cs typeface="Calibri" panose="020F0502020204030204" pitchFamily="34" charset="0"/>
              </a:rPr>
              <a:t>programme</a:t>
            </a:r>
            <a:endParaRPr lang="en-US" sz="12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3E931EEE-F173-2C9E-A785-A1E6D92FD218}"/>
              </a:ext>
            </a:extLst>
          </p:cNvPr>
          <p:cNvGraphicFramePr>
            <a:graphicFrameLocks noGrp="1"/>
          </p:cNvGraphicFramePr>
          <p:nvPr>
            <p:extLst>
              <p:ext uri="{D42A27DB-BD31-4B8C-83A1-F6EECF244321}">
                <p14:modId xmlns:p14="http://schemas.microsoft.com/office/powerpoint/2010/main" val="3392161171"/>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Further develop an extra-curricular offer that focuses</a:t>
                      </a:r>
                      <a:r>
                        <a:rPr lang="en-US" sz="600" baseline="0" dirty="0">
                          <a:solidFill>
                            <a:schemeClr val="tx1"/>
                          </a:solidFill>
                          <a:latin typeface="Calibri" panose="020F0502020204030204" pitchFamily="34" charset="0"/>
                          <a:cs typeface="Calibri" panose="020F0502020204030204" pitchFamily="34" charset="0"/>
                        </a:rPr>
                        <a:t> on the provision of free places for all pupils regardless of ability.</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Work with</a:t>
                      </a:r>
                      <a:r>
                        <a:rPr lang="en-US" sz="600" baseline="0" dirty="0">
                          <a:solidFill>
                            <a:schemeClr val="tx1"/>
                          </a:solidFill>
                          <a:latin typeface="Calibri" panose="020F0502020204030204" pitchFamily="34" charset="0"/>
                          <a:cs typeface="Calibri" panose="020F0502020204030204" pitchFamily="34" charset="0"/>
                        </a:rPr>
                        <a:t> local service providers to identify clubs and sports that we can run throughout the year.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baseline="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baseline="0" dirty="0">
                          <a:solidFill>
                            <a:schemeClr val="tx1"/>
                          </a:solidFill>
                          <a:latin typeface="Calibri" panose="020F0502020204030204" pitchFamily="34" charset="0"/>
                          <a:cs typeface="Calibri" panose="020F0502020204030204" pitchFamily="34" charset="0"/>
                        </a:rPr>
                        <a:t>Work with office staff to ensure accurate registers are kept and that each child who wishes to do so can attend  a minimum of 1 terms club during the year.</a:t>
                      </a: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 large cross-section of pupils attending a club of their choice.</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External providers leading a range of activities, dance, gymnastics, team games or individual sports included.</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Registers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Service agreement</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PE Lead to monitor</a:t>
                      </a:r>
                      <a:r>
                        <a:rPr lang="en-US" sz="600" baseline="0" dirty="0">
                          <a:solidFill>
                            <a:schemeClr val="tx1"/>
                          </a:solidFill>
                          <a:latin typeface="Calibri" panose="020F0502020204030204" pitchFamily="34" charset="0"/>
                          <a:cs typeface="Calibri" panose="020F0502020204030204" pitchFamily="34" charset="0"/>
                        </a:rPr>
                        <a:t> club delivery and work with service providers</a:t>
                      </a: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97%</a:t>
                      </a:r>
                      <a:r>
                        <a:rPr lang="en-US" sz="600" baseline="0" dirty="0">
                          <a:solidFill>
                            <a:schemeClr val="tx1"/>
                          </a:solidFill>
                          <a:latin typeface="Calibri" panose="020F0502020204030204" pitchFamily="34" charset="0"/>
                          <a:cs typeface="Calibri" panose="020F0502020204030204" pitchFamily="34" charset="0"/>
                        </a:rPr>
                        <a:t>  of children who applied for an extra-curricular club place accessed at least one term’s worth of clubs.</a:t>
                      </a: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School staff now delivering</a:t>
                      </a:r>
                      <a:r>
                        <a:rPr lang="en-US" sz="600" baseline="0" dirty="0">
                          <a:solidFill>
                            <a:schemeClr val="tx1"/>
                          </a:solidFill>
                          <a:latin typeface="Calibri" panose="020F0502020204030204" pitchFamily="34" charset="0"/>
                          <a:cs typeface="Calibri" panose="020F0502020204030204" pitchFamily="34" charset="0"/>
                        </a:rPr>
                        <a:t> clubs to increase number of children who can access provision</a:t>
                      </a: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Registers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Service agreement</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PE Lead to monitor</a:t>
                      </a:r>
                      <a:r>
                        <a:rPr lang="en-US" sz="600" baseline="0" dirty="0">
                          <a:solidFill>
                            <a:schemeClr val="tx1"/>
                          </a:solidFill>
                          <a:latin typeface="Calibri" panose="020F0502020204030204" pitchFamily="34" charset="0"/>
                          <a:cs typeface="Calibri" panose="020F0502020204030204" pitchFamily="34" charset="0"/>
                        </a:rPr>
                        <a:t> club delivery and work with service providers</a:t>
                      </a: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£14,600</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9204007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963-E288-A594-F73A-77BAB18F906B}"/>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37EF1091-D9E8-F50F-C469-7DA3DEDEB30C}"/>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D9EC24E5-DBE8-47EA-B1DE-D1192E89143D}"/>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 Competitive sports fixtures </a:t>
            </a:r>
          </a:p>
        </p:txBody>
      </p:sp>
      <p:graphicFrame>
        <p:nvGraphicFramePr>
          <p:cNvPr id="2" name="Table 1">
            <a:extLst>
              <a:ext uri="{FF2B5EF4-FFF2-40B4-BE49-F238E27FC236}">
                <a16:creationId xmlns:a16="http://schemas.microsoft.com/office/drawing/2014/main" id="{0C43063D-4996-8F50-39D2-9B3391C83F21}"/>
              </a:ext>
            </a:extLst>
          </p:cNvPr>
          <p:cNvGraphicFramePr>
            <a:graphicFrameLocks noGrp="1"/>
          </p:cNvGraphicFramePr>
          <p:nvPr>
            <p:extLst>
              <p:ext uri="{D42A27DB-BD31-4B8C-83A1-F6EECF244321}">
                <p14:modId xmlns:p14="http://schemas.microsoft.com/office/powerpoint/2010/main" val="3069461474"/>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Provide 50+ opportunities across the year for </a:t>
                      </a:r>
                      <a:r>
                        <a:rPr lang="en-US" sz="600" dirty="0" err="1">
                          <a:solidFill>
                            <a:schemeClr val="tx1"/>
                          </a:solidFill>
                          <a:latin typeface="Calibri" panose="020F0502020204030204" pitchFamily="34" charset="0"/>
                          <a:cs typeface="Calibri" panose="020F0502020204030204" pitchFamily="34" charset="0"/>
                        </a:rPr>
                        <a:t>Bowlee</a:t>
                      </a:r>
                      <a:r>
                        <a:rPr lang="en-US" sz="600" dirty="0">
                          <a:solidFill>
                            <a:schemeClr val="tx1"/>
                          </a:solidFill>
                          <a:latin typeface="Calibri" panose="020F0502020204030204" pitchFamily="34" charset="0"/>
                          <a:cs typeface="Calibri" panose="020F0502020204030204" pitchFamily="34" charset="0"/>
                        </a:rPr>
                        <a:t> Park pupils (Yr.1-6) to represent school in competitive</a:t>
                      </a:r>
                      <a:r>
                        <a:rPr lang="en-US" sz="600" baseline="0" dirty="0">
                          <a:solidFill>
                            <a:schemeClr val="tx1"/>
                          </a:solidFill>
                          <a:latin typeface="Calibri" panose="020F0502020204030204" pitchFamily="34" charset="0"/>
                          <a:cs typeface="Calibri" panose="020F0502020204030204" pitchFamily="34" charset="0"/>
                        </a:rPr>
                        <a:t> sports fixtures.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Arrange</a:t>
                      </a:r>
                      <a:r>
                        <a:rPr lang="en-US" sz="600" baseline="0" dirty="0">
                          <a:solidFill>
                            <a:schemeClr val="tx1"/>
                          </a:solidFill>
                          <a:latin typeface="Calibri" panose="020F0502020204030204" pitchFamily="34" charset="0"/>
                          <a:cs typeface="Calibri" panose="020F0502020204030204" pitchFamily="34" charset="0"/>
                        </a:rPr>
                        <a:t> fixtures and attend competitions as part of the </a:t>
                      </a:r>
                      <a:r>
                        <a:rPr lang="en-US" sz="600" baseline="0" dirty="0" err="1">
                          <a:solidFill>
                            <a:schemeClr val="tx1"/>
                          </a:solidFill>
                          <a:latin typeface="Calibri" panose="020F0502020204030204" pitchFamily="34" charset="0"/>
                          <a:cs typeface="Calibri" panose="020F0502020204030204" pitchFamily="34" charset="0"/>
                        </a:rPr>
                        <a:t>Rochdale</a:t>
                      </a:r>
                      <a:r>
                        <a:rPr lang="en-US" sz="600" baseline="0" dirty="0">
                          <a:solidFill>
                            <a:schemeClr val="tx1"/>
                          </a:solidFill>
                          <a:latin typeface="Calibri" panose="020F0502020204030204" pitchFamily="34" charset="0"/>
                          <a:cs typeface="Calibri" panose="020F0502020204030204" pitchFamily="34" charset="0"/>
                        </a:rPr>
                        <a:t> School Sports Partnership and the Middleton Primary Schools Sports Association.</a:t>
                      </a: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600+ children representing school (including SEND)</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Consent letter</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Newsletters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err="1">
                          <a:solidFill>
                            <a:schemeClr val="tx1"/>
                          </a:solidFill>
                          <a:latin typeface="Calibri" panose="020F0502020204030204" pitchFamily="34" charset="0"/>
                          <a:cs typeface="Calibri" panose="020F0502020204030204" pitchFamily="34" charset="0"/>
                        </a:rPr>
                        <a:t>Photopgraphs</a:t>
                      </a: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Competition</a:t>
                      </a:r>
                      <a:r>
                        <a:rPr lang="en-US" sz="600" baseline="0" dirty="0">
                          <a:solidFill>
                            <a:schemeClr val="tx1"/>
                          </a:solidFill>
                          <a:latin typeface="Calibri" panose="020F0502020204030204" pitchFamily="34" charset="0"/>
                          <a:cs typeface="Calibri" panose="020F0502020204030204" pitchFamily="34" charset="0"/>
                        </a:rPr>
                        <a:t> data</a:t>
                      </a: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54 fixtures/</a:t>
                      </a:r>
                      <a:r>
                        <a:rPr lang="en-US" sz="600" dirty="0" err="1">
                          <a:solidFill>
                            <a:schemeClr val="tx1"/>
                          </a:solidFill>
                          <a:latin typeface="Calibri" panose="020F0502020204030204" pitchFamily="34" charset="0"/>
                          <a:cs typeface="Calibri" panose="020F0502020204030204" pitchFamily="34" charset="0"/>
                        </a:rPr>
                        <a:t>competiitions</a:t>
                      </a:r>
                      <a:r>
                        <a:rPr lang="en-US" sz="600" dirty="0">
                          <a:solidFill>
                            <a:schemeClr val="tx1"/>
                          </a:solidFill>
                          <a:latin typeface="Calibri" panose="020F0502020204030204" pitchFamily="34" charset="0"/>
                          <a:cs typeface="Calibri" panose="020F0502020204030204" pitchFamily="34" charset="0"/>
                        </a:rPr>
                        <a:t> attended</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 (including 3 SEND specific)</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Yes – Already signed up for a range of fixtures and competitions in the next academic year</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Consent letter</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Newsletters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err="1">
                          <a:solidFill>
                            <a:schemeClr val="tx1"/>
                          </a:solidFill>
                          <a:latin typeface="Calibri" panose="020F0502020204030204" pitchFamily="34" charset="0"/>
                          <a:cs typeface="Calibri" panose="020F0502020204030204" pitchFamily="34" charset="0"/>
                        </a:rPr>
                        <a:t>Photopgraphs</a:t>
                      </a: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Competition</a:t>
                      </a:r>
                      <a:r>
                        <a:rPr lang="en-US" sz="600" baseline="0" dirty="0">
                          <a:solidFill>
                            <a:schemeClr val="tx1"/>
                          </a:solidFill>
                          <a:latin typeface="Calibri" panose="020F0502020204030204" pitchFamily="34" charset="0"/>
                          <a:cs typeface="Calibri" panose="020F0502020204030204" pitchFamily="34" charset="0"/>
                        </a:rPr>
                        <a:t> data</a:t>
                      </a: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Membership fees and minibus travel</a:t>
                      </a:r>
                      <a:r>
                        <a:rPr lang="en-US" sz="600" baseline="0" dirty="0">
                          <a:solidFill>
                            <a:schemeClr val="tx1"/>
                          </a:solidFill>
                          <a:latin typeface="Calibri" panose="020F0502020204030204" pitchFamily="34" charset="0"/>
                          <a:cs typeface="Calibri" panose="020F0502020204030204" pitchFamily="34" charset="0"/>
                        </a:rPr>
                        <a:t> costs: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baseline="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baseline="0" dirty="0">
                          <a:solidFill>
                            <a:schemeClr val="tx1"/>
                          </a:solidFill>
                          <a:latin typeface="Calibri" panose="020F0502020204030204" pitchFamily="34" charset="0"/>
                          <a:cs typeface="Calibri" panose="020F0502020204030204" pitchFamily="34" charset="0"/>
                        </a:rPr>
                        <a:t>£1775</a:t>
                      </a: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8838644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094FA2-8340-0B2B-59CD-4A0DD86358AF}"/>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6ACC86A-8EFB-CC91-83DB-0351EA2D9A5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3503C286-6601-B5F6-57C4-A0836621D28E}"/>
              </a:ext>
            </a:extLst>
          </p:cNvPr>
          <p:cNvSpPr txBox="1"/>
          <p:nvPr/>
        </p:nvSpPr>
        <p:spPr>
          <a:xfrm>
            <a:off x="241825" y="208550"/>
            <a:ext cx="3559359" cy="461665"/>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 Provide high quality PE during curriculum time</a:t>
            </a:r>
          </a:p>
        </p:txBody>
      </p:sp>
      <p:graphicFrame>
        <p:nvGraphicFramePr>
          <p:cNvPr id="2" name="Table 1">
            <a:extLst>
              <a:ext uri="{FF2B5EF4-FFF2-40B4-BE49-F238E27FC236}">
                <a16:creationId xmlns:a16="http://schemas.microsoft.com/office/drawing/2014/main" id="{EB5C837B-7071-41C7-EAE1-2ED2A10D5D17}"/>
              </a:ext>
            </a:extLst>
          </p:cNvPr>
          <p:cNvGraphicFramePr>
            <a:graphicFrameLocks noGrp="1"/>
          </p:cNvGraphicFramePr>
          <p:nvPr>
            <p:extLst>
              <p:ext uri="{D42A27DB-BD31-4B8C-83A1-F6EECF244321}">
                <p14:modId xmlns:p14="http://schemas.microsoft.com/office/powerpoint/2010/main" val="468865900"/>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To upskill staff and develop competence and confidence in the delivery of curricular PE through (a) the purchase of a new use-friendly PE scheme of work and (b) the delivery of PE CPD by specialist staff.</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Purchase SOW</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Introduce SOW at inset and PE</a:t>
                      </a:r>
                      <a:r>
                        <a:rPr lang="en-US" sz="600" baseline="0" dirty="0">
                          <a:solidFill>
                            <a:schemeClr val="tx1"/>
                          </a:solidFill>
                          <a:latin typeface="Calibri" panose="020F0502020204030204" pitchFamily="34" charset="0"/>
                          <a:cs typeface="Calibri" panose="020F0502020204030204" pitchFamily="34" charset="0"/>
                        </a:rPr>
                        <a:t> Lead and PE teacher to deliver CPD sessions (x3) through out the year.</a:t>
                      </a: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All children to be taught quality-first PE lessons regardless of teacher/year group.</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CPD record</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Staff feedback forms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Pupil feedback forms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PE lessons show an increasing level of quality amongst staff.</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Staff feedback forms show increasing confidence amongst teachers</a:t>
                      </a:r>
                      <a:r>
                        <a:rPr lang="en-US" sz="600" baseline="0" dirty="0">
                          <a:solidFill>
                            <a:schemeClr val="tx1"/>
                          </a:solidFill>
                          <a:latin typeface="Calibri" panose="020F0502020204030204" pitchFamily="34" charset="0"/>
                          <a:cs typeface="Calibri" panose="020F0502020204030204" pitchFamily="34" charset="0"/>
                        </a:rPr>
                        <a:t> in the delivery of PE and pupil feedback backs this up.</a:t>
                      </a: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Yes – Further CPD and monitoring planned for next academic year.</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CPD record</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Staff feedback forms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Pupil feedback forms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Primary PE planning &amp; CPD costs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£3362</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53621141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166</TotalTime>
  <Words>1231</Words>
  <Application>Microsoft Office PowerPoint</Application>
  <PresentationFormat>Custom</PresentationFormat>
  <Paragraphs>179</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Aptos</vt:lpstr>
      <vt:lpstr>Aptos Display</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Rock</dc:creator>
  <cp:lastModifiedBy>Marcos Walsh</cp:lastModifiedBy>
  <cp:revision>21</cp:revision>
  <dcterms:created xsi:type="dcterms:W3CDTF">2025-10-08T18:09:30Z</dcterms:created>
  <dcterms:modified xsi:type="dcterms:W3CDTF">2026-07-17T07:25:56Z</dcterms:modified>
</cp:coreProperties>
</file>